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5" r:id="rId4"/>
    <p:sldId id="264" r:id="rId5"/>
    <p:sldId id="263" r:id="rId6"/>
    <p:sldId id="262" r:id="rId7"/>
    <p:sldId id="261" r:id="rId8"/>
    <p:sldId id="260" r:id="rId9"/>
    <p:sldId id="268" r:id="rId10"/>
    <p:sldId id="259" r:id="rId11"/>
    <p:sldId id="269" r:id="rId12"/>
    <p:sldId id="258" r:id="rId13"/>
    <p:sldId id="267"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75" d="100"/>
          <a:sy n="75" d="100"/>
        </p:scale>
        <p:origin x="902" y="43"/>
      </p:cViewPr>
      <p:guideLst>
        <p:guide orient="horz" pos="2160"/>
        <p:guide pos="3840"/>
      </p:guideLst>
    </p:cSldViewPr>
  </p:slideViewPr>
  <p:outlineViewPr>
    <p:cViewPr>
      <p:scale>
        <a:sx n="33" d="100"/>
        <a:sy n="33" d="100"/>
      </p:scale>
      <p:origin x="0" y="-2371"/>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3734566-1812-48F5-9A28-126E209EF601}" type="datetimeFigureOut">
              <a:rPr lang="en-US" smtClean="0"/>
              <a:t>12/31/2025</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8A95A17-4F65-4DB5-BD74-5C47204C7D95}" type="slidenum">
              <a:rPr lang="en-US" smtClean="0"/>
              <a:t>‹#›</a:t>
            </a:fld>
            <a:endParaRPr lang="en-US"/>
          </a:p>
        </p:txBody>
      </p:sp>
    </p:spTree>
    <p:extLst>
      <p:ext uri="{BB962C8B-B14F-4D97-AF65-F5344CB8AC3E}">
        <p14:creationId xmlns:p14="http://schemas.microsoft.com/office/powerpoint/2010/main" val="2429502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734566-1812-48F5-9A28-126E209EF601}" type="datetimeFigureOut">
              <a:rPr lang="en-US" smtClean="0"/>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95A17-4F65-4DB5-BD74-5C47204C7D95}" type="slidenum">
              <a:rPr lang="en-US" smtClean="0"/>
              <a:t>‹#›</a:t>
            </a:fld>
            <a:endParaRPr lang="en-US"/>
          </a:p>
        </p:txBody>
      </p:sp>
    </p:spTree>
    <p:extLst>
      <p:ext uri="{BB962C8B-B14F-4D97-AF65-F5344CB8AC3E}">
        <p14:creationId xmlns:p14="http://schemas.microsoft.com/office/powerpoint/2010/main" val="234555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734566-1812-48F5-9A28-126E209EF601}" type="datetimeFigureOut">
              <a:rPr lang="en-US" smtClean="0"/>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95A17-4F65-4DB5-BD74-5C47204C7D95}" type="slidenum">
              <a:rPr lang="en-US" smtClean="0"/>
              <a:t>‹#›</a:t>
            </a:fld>
            <a:endParaRPr lang="en-US"/>
          </a:p>
        </p:txBody>
      </p:sp>
    </p:spTree>
    <p:extLst>
      <p:ext uri="{BB962C8B-B14F-4D97-AF65-F5344CB8AC3E}">
        <p14:creationId xmlns:p14="http://schemas.microsoft.com/office/powerpoint/2010/main" val="1694345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734566-1812-48F5-9A28-126E209EF601}" type="datetimeFigureOut">
              <a:rPr lang="en-US" smtClean="0"/>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95A17-4F65-4DB5-BD74-5C47204C7D95}" type="slidenum">
              <a:rPr lang="en-US" smtClean="0"/>
              <a:t>‹#›</a:t>
            </a:fld>
            <a:endParaRPr lang="en-US"/>
          </a:p>
        </p:txBody>
      </p:sp>
    </p:spTree>
    <p:extLst>
      <p:ext uri="{BB962C8B-B14F-4D97-AF65-F5344CB8AC3E}">
        <p14:creationId xmlns:p14="http://schemas.microsoft.com/office/powerpoint/2010/main" val="982145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734566-1812-48F5-9A28-126E209EF601}" type="datetimeFigureOut">
              <a:rPr lang="en-US" smtClean="0"/>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95A17-4F65-4DB5-BD74-5C47204C7D95}" type="slidenum">
              <a:rPr lang="en-US" smtClean="0"/>
              <a:t>‹#›</a:t>
            </a:fld>
            <a:endParaRPr lang="en-US"/>
          </a:p>
        </p:txBody>
      </p:sp>
    </p:spTree>
    <p:extLst>
      <p:ext uri="{BB962C8B-B14F-4D97-AF65-F5344CB8AC3E}">
        <p14:creationId xmlns:p14="http://schemas.microsoft.com/office/powerpoint/2010/main" val="2389011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734566-1812-48F5-9A28-126E209EF601}" type="datetimeFigureOut">
              <a:rPr lang="en-US" smtClean="0"/>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A95A17-4F65-4DB5-BD74-5C47204C7D95}" type="slidenum">
              <a:rPr lang="en-US" smtClean="0"/>
              <a:t>‹#›</a:t>
            </a:fld>
            <a:endParaRPr lang="en-US"/>
          </a:p>
        </p:txBody>
      </p:sp>
    </p:spTree>
    <p:extLst>
      <p:ext uri="{BB962C8B-B14F-4D97-AF65-F5344CB8AC3E}">
        <p14:creationId xmlns:p14="http://schemas.microsoft.com/office/powerpoint/2010/main" val="94523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734566-1812-48F5-9A28-126E209EF601}" type="datetimeFigureOut">
              <a:rPr lang="en-US" smtClean="0"/>
              <a:t>12/31/2025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A95A17-4F65-4DB5-BD74-5C47204C7D95}" type="slidenum">
              <a:rPr lang="en-US" smtClean="0"/>
              <a:t>‹#›</a:t>
            </a:fld>
            <a:endParaRPr lang="en-US"/>
          </a:p>
        </p:txBody>
      </p:sp>
    </p:spTree>
    <p:extLst>
      <p:ext uri="{BB962C8B-B14F-4D97-AF65-F5344CB8AC3E}">
        <p14:creationId xmlns:p14="http://schemas.microsoft.com/office/powerpoint/2010/main" val="288240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734566-1812-48F5-9A28-126E209EF601}" type="datetimeFigureOut">
              <a:rPr lang="en-US" smtClean="0"/>
              <a:t>12/31/2025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A95A17-4F65-4DB5-BD74-5C47204C7D95}" type="slidenum">
              <a:rPr lang="en-US" smtClean="0"/>
              <a:t>‹#›</a:t>
            </a:fld>
            <a:endParaRPr lang="en-US"/>
          </a:p>
        </p:txBody>
      </p:sp>
    </p:spTree>
    <p:extLst>
      <p:ext uri="{BB962C8B-B14F-4D97-AF65-F5344CB8AC3E}">
        <p14:creationId xmlns:p14="http://schemas.microsoft.com/office/powerpoint/2010/main" val="71345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734566-1812-48F5-9A28-126E209EF601}" type="datetimeFigureOut">
              <a:rPr lang="en-US" smtClean="0"/>
              <a:t>12/31/2025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A95A17-4F65-4DB5-BD74-5C47204C7D95}" type="slidenum">
              <a:rPr lang="en-US" smtClean="0"/>
              <a:t>‹#›</a:t>
            </a:fld>
            <a:endParaRPr lang="en-US"/>
          </a:p>
        </p:txBody>
      </p:sp>
    </p:spTree>
    <p:extLst>
      <p:ext uri="{BB962C8B-B14F-4D97-AF65-F5344CB8AC3E}">
        <p14:creationId xmlns:p14="http://schemas.microsoft.com/office/powerpoint/2010/main" val="367999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3734566-1812-48F5-9A28-126E209EF601}" type="datetimeFigureOut">
              <a:rPr lang="en-US" smtClean="0"/>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8A95A17-4F65-4DB5-BD74-5C47204C7D95}" type="slidenum">
              <a:rPr lang="en-US" smtClean="0"/>
              <a:t>‹#›</a:t>
            </a:fld>
            <a:endParaRPr lang="en-US"/>
          </a:p>
        </p:txBody>
      </p:sp>
    </p:spTree>
    <p:extLst>
      <p:ext uri="{BB962C8B-B14F-4D97-AF65-F5344CB8AC3E}">
        <p14:creationId xmlns:p14="http://schemas.microsoft.com/office/powerpoint/2010/main" val="267036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3734566-1812-48F5-9A28-126E209EF601}" type="datetimeFigureOut">
              <a:rPr lang="en-US" smtClean="0"/>
              <a:t>12/31/2025</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8A95A17-4F65-4DB5-BD74-5C47204C7D95}" type="slidenum">
              <a:rPr lang="en-US" smtClean="0"/>
              <a:t>‹#›</a:t>
            </a:fld>
            <a:endParaRPr lang="en-US"/>
          </a:p>
        </p:txBody>
      </p:sp>
    </p:spTree>
    <p:extLst>
      <p:ext uri="{BB962C8B-B14F-4D97-AF65-F5344CB8AC3E}">
        <p14:creationId xmlns:p14="http://schemas.microsoft.com/office/powerpoint/2010/main" val="177875615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3734566-1812-48F5-9A28-126E209EF601}" type="datetimeFigureOut">
              <a:rPr lang="en-US" smtClean="0"/>
              <a:t>12/31/2025</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8A95A17-4F65-4DB5-BD74-5C47204C7D95}" type="slidenum">
              <a:rPr lang="en-US" smtClean="0"/>
              <a:t>‹#›</a:t>
            </a:fld>
            <a:endParaRPr lang="en-US"/>
          </a:p>
        </p:txBody>
      </p:sp>
    </p:spTree>
    <p:extLst>
      <p:ext uri="{BB962C8B-B14F-4D97-AF65-F5344CB8AC3E}">
        <p14:creationId xmlns:p14="http://schemas.microsoft.com/office/powerpoint/2010/main" val="40769969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EAED-E6CB-B061-ABDB-8A494315C68C}"/>
              </a:ext>
            </a:extLst>
          </p:cNvPr>
          <p:cNvSpPr>
            <a:spLocks noGrp="1"/>
          </p:cNvSpPr>
          <p:nvPr>
            <p:ph type="ctrTitle"/>
          </p:nvPr>
        </p:nvSpPr>
        <p:spPr>
          <a:xfrm>
            <a:off x="0" y="0"/>
            <a:ext cx="12192000" cy="1563329"/>
          </a:xfrm>
        </p:spPr>
        <p:txBody>
          <a:bodyPr/>
          <a:lstStyle/>
          <a:p>
            <a:pPr algn="ctr"/>
            <a:r>
              <a:rPr lang="en-US" sz="4800">
                <a:solidFill>
                  <a:srgbClr val="FF0000"/>
                </a:solidFill>
                <a:latin typeface="Times New Roman" panose="02020603050405020304" pitchFamily="18" charset="0"/>
                <a:cs typeface="Times New Roman" panose="02020603050405020304" pitchFamily="18" charset="0"/>
              </a:rPr>
              <a:t>THIẾT KẾ HỆ THỐNG GHI CHÚ CÁ NHÂN ỨNG DỤNG CÔNG NGHỆ WEB ĐỘNG</a:t>
            </a:r>
          </a:p>
        </p:txBody>
      </p:sp>
      <p:sp>
        <p:nvSpPr>
          <p:cNvPr id="3" name="Subtitle 2">
            <a:extLst>
              <a:ext uri="{FF2B5EF4-FFF2-40B4-BE49-F238E27FC236}">
                <a16:creationId xmlns:a16="http://schemas.microsoft.com/office/drawing/2014/main" id="{0D197D47-C9FC-7EB2-5A85-7449E053C5A4}"/>
              </a:ext>
            </a:extLst>
          </p:cNvPr>
          <p:cNvSpPr>
            <a:spLocks noGrp="1"/>
          </p:cNvSpPr>
          <p:nvPr>
            <p:ph type="subTitle" idx="1"/>
          </p:nvPr>
        </p:nvSpPr>
        <p:spPr>
          <a:xfrm>
            <a:off x="3028335" y="5702710"/>
            <a:ext cx="9163665" cy="1155289"/>
          </a:xfrm>
        </p:spPr>
        <p:txBody>
          <a:bodyPr>
            <a:normAutofit/>
          </a:bodyPr>
          <a:lstStyle/>
          <a:p>
            <a:r>
              <a:rPr lang="en-US">
                <a:solidFill>
                  <a:srgbClr val="FFFF00"/>
                </a:solidFill>
                <a:latin typeface="Times New Roman" panose="02020603050405020304" pitchFamily="18" charset="0"/>
                <a:cs typeface="Times New Roman" panose="02020603050405020304" pitchFamily="18" charset="0"/>
              </a:rPr>
              <a:t>Giảng viên hướng dẫn: ThS. Nguyễn Ngọc Đan Thanh</a:t>
            </a:r>
          </a:p>
          <a:p>
            <a:r>
              <a:rPr lang="en-US">
                <a:solidFill>
                  <a:srgbClr val="FFFF00"/>
                </a:solidFill>
                <a:latin typeface="Times New Roman" panose="02020603050405020304" pitchFamily="18" charset="0"/>
                <a:cs typeface="Times New Roman" panose="02020603050405020304" pitchFamily="18" charset="0"/>
              </a:rPr>
              <a:t>Sinh viên thực hiện: Trương Truyền Phúc Minh</a:t>
            </a:r>
          </a:p>
        </p:txBody>
      </p:sp>
    </p:spTree>
    <p:extLst>
      <p:ext uri="{BB962C8B-B14F-4D97-AF65-F5344CB8AC3E}">
        <p14:creationId xmlns:p14="http://schemas.microsoft.com/office/powerpoint/2010/main" val="3626695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77618-8204-46E6-F997-4D746CAB5939}"/>
              </a:ext>
            </a:extLst>
          </p:cNvPr>
          <p:cNvSpPr>
            <a:spLocks noGrp="1"/>
          </p:cNvSpPr>
          <p:nvPr>
            <p:ph type="title"/>
          </p:nvPr>
        </p:nvSpPr>
        <p:spPr>
          <a:xfrm>
            <a:off x="0" y="0"/>
            <a:ext cx="12280490" cy="707923"/>
          </a:xfrm>
        </p:spPr>
        <p:txBody>
          <a:bodyPr>
            <a:normAutofit/>
          </a:bodyPr>
          <a:lstStyle/>
          <a:p>
            <a:r>
              <a:rPr lang="en-US" sz="4000">
                <a:solidFill>
                  <a:srgbClr val="FF0000"/>
                </a:solidFill>
                <a:latin typeface="Times New Roman" panose="02020603050405020304" pitchFamily="18" charset="0"/>
                <a:cs typeface="Times New Roman" panose="02020603050405020304" pitchFamily="18" charset="0"/>
              </a:rPr>
              <a:t>7. Kết quả đạt được</a:t>
            </a:r>
          </a:p>
        </p:txBody>
      </p:sp>
      <p:sp>
        <p:nvSpPr>
          <p:cNvPr id="3" name="Content Placeholder 2">
            <a:extLst>
              <a:ext uri="{FF2B5EF4-FFF2-40B4-BE49-F238E27FC236}">
                <a16:creationId xmlns:a16="http://schemas.microsoft.com/office/drawing/2014/main" id="{F72C22A0-6944-21E7-B3F1-E743D72D9AF4}"/>
              </a:ext>
            </a:extLst>
          </p:cNvPr>
          <p:cNvSpPr>
            <a:spLocks noGrp="1"/>
          </p:cNvSpPr>
          <p:nvPr>
            <p:ph idx="1"/>
          </p:nvPr>
        </p:nvSpPr>
        <p:spPr>
          <a:xfrm>
            <a:off x="0" y="707923"/>
            <a:ext cx="12192000" cy="6150077"/>
          </a:xfrm>
        </p:spPr>
        <p:txBody>
          <a:bodyPr/>
          <a:lstStyle/>
          <a:p>
            <a:pPr marL="4572" lvl="1" indent="0" defTabSz="548640">
              <a:lnSpc>
                <a:spcPct val="150000"/>
              </a:lnSpc>
              <a:spcAft>
                <a:spcPts val="600"/>
              </a:spcAft>
              <a:buNone/>
            </a:pPr>
            <a:r>
              <a:rPr lang="en-US">
                <a:latin typeface="Times New Roman" panose="02020603050405020304" pitchFamily="18" charset="0"/>
                <a:cs typeface="Times New Roman" panose="02020603050405020304" pitchFamily="18" charset="0"/>
              </a:rPr>
              <a:t>	Giao diện hệ thống ghi chú cá nhân trực tuyến được xây dựng theo hướng đơn giản, dễ sử dụng và thân thiện với người dùng.</a:t>
            </a:r>
            <a:r>
              <a:rPr lang="en-US"/>
              <a:t> </a:t>
            </a:r>
            <a:r>
              <a:rPr lang="en-US">
                <a:latin typeface="Times New Roman" panose="02020603050405020304" pitchFamily="18" charset="0"/>
                <a:cs typeface="Times New Roman" panose="02020603050405020304" pitchFamily="18" charset="0"/>
              </a:rPr>
              <a:t>Hệ thống sử dụng HTML để xây dựng cấu trúc trang, CSS và Bootstrap để thiết kế giao diện, đảm bảo tính thống nhất và khả năng hiển thị tốt.</a:t>
            </a:r>
          </a:p>
        </p:txBody>
      </p:sp>
      <p:pic>
        <p:nvPicPr>
          <p:cNvPr id="4" name="Picture 3">
            <a:extLst>
              <a:ext uri="{FF2B5EF4-FFF2-40B4-BE49-F238E27FC236}">
                <a16:creationId xmlns:a16="http://schemas.microsoft.com/office/drawing/2014/main" id="{7B92FFBD-67F0-F3F2-E2A9-6CA33EBC3889}"/>
              </a:ext>
            </a:extLst>
          </p:cNvPr>
          <p:cNvPicPr>
            <a:picLocks noChangeAspect="1"/>
          </p:cNvPicPr>
          <p:nvPr/>
        </p:nvPicPr>
        <p:blipFill>
          <a:blip r:embed="rId2"/>
          <a:stretch>
            <a:fillRect/>
          </a:stretch>
        </p:blipFill>
        <p:spPr>
          <a:xfrm>
            <a:off x="6418580" y="2849663"/>
            <a:ext cx="5580380" cy="3137535"/>
          </a:xfrm>
          <a:prstGeom prst="rect">
            <a:avLst/>
          </a:prstGeom>
        </p:spPr>
      </p:pic>
      <p:pic>
        <p:nvPicPr>
          <p:cNvPr id="5" name="Picture 4">
            <a:extLst>
              <a:ext uri="{FF2B5EF4-FFF2-40B4-BE49-F238E27FC236}">
                <a16:creationId xmlns:a16="http://schemas.microsoft.com/office/drawing/2014/main" id="{1F9F79C4-1319-32F0-F2D5-4C64DF63E60B}"/>
              </a:ext>
            </a:extLst>
          </p:cNvPr>
          <p:cNvPicPr>
            <a:picLocks noChangeAspect="1"/>
          </p:cNvPicPr>
          <p:nvPr/>
        </p:nvPicPr>
        <p:blipFill>
          <a:blip r:embed="rId3"/>
          <a:stretch>
            <a:fillRect/>
          </a:stretch>
        </p:blipFill>
        <p:spPr>
          <a:xfrm>
            <a:off x="193031" y="2849663"/>
            <a:ext cx="5580390" cy="3137534"/>
          </a:xfrm>
          <a:prstGeom prst="rect">
            <a:avLst/>
          </a:prstGeom>
        </p:spPr>
      </p:pic>
    </p:spTree>
    <p:extLst>
      <p:ext uri="{BB962C8B-B14F-4D97-AF65-F5344CB8AC3E}">
        <p14:creationId xmlns:p14="http://schemas.microsoft.com/office/powerpoint/2010/main" val="970957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D80551-2ED9-2361-43C3-9EDEACCE1700}"/>
              </a:ext>
            </a:extLst>
          </p:cNvPr>
          <p:cNvPicPr>
            <a:picLocks noChangeAspect="1"/>
          </p:cNvPicPr>
          <p:nvPr/>
        </p:nvPicPr>
        <p:blipFill>
          <a:blip r:embed="rId2"/>
          <a:stretch>
            <a:fillRect/>
          </a:stretch>
        </p:blipFill>
        <p:spPr>
          <a:xfrm>
            <a:off x="-1" y="-1"/>
            <a:ext cx="5891011" cy="3312159"/>
          </a:xfrm>
          <a:prstGeom prst="rect">
            <a:avLst/>
          </a:prstGeom>
        </p:spPr>
      </p:pic>
      <p:pic>
        <p:nvPicPr>
          <p:cNvPr id="5" name="Content Placeholder 4">
            <a:extLst>
              <a:ext uri="{FF2B5EF4-FFF2-40B4-BE49-F238E27FC236}">
                <a16:creationId xmlns:a16="http://schemas.microsoft.com/office/drawing/2014/main" id="{F9BE5D03-65B7-D374-F56B-DBAD926B3407}"/>
              </a:ext>
            </a:extLst>
          </p:cNvPr>
          <p:cNvPicPr>
            <a:picLocks noGrp="1" noChangeAspect="1"/>
          </p:cNvPicPr>
          <p:nvPr>
            <p:ph idx="1"/>
          </p:nvPr>
        </p:nvPicPr>
        <p:blipFill>
          <a:blip r:embed="rId3"/>
          <a:stretch>
            <a:fillRect/>
          </a:stretch>
        </p:blipFill>
        <p:spPr>
          <a:xfrm>
            <a:off x="6301328" y="0"/>
            <a:ext cx="5890672" cy="3312160"/>
          </a:xfrm>
          <a:prstGeom prst="rect">
            <a:avLst/>
          </a:prstGeom>
        </p:spPr>
      </p:pic>
      <p:pic>
        <p:nvPicPr>
          <p:cNvPr id="6" name="Picture 5">
            <a:extLst>
              <a:ext uri="{FF2B5EF4-FFF2-40B4-BE49-F238E27FC236}">
                <a16:creationId xmlns:a16="http://schemas.microsoft.com/office/drawing/2014/main" id="{BDDD0722-BD41-B15A-D100-E26E71D13B1B}"/>
              </a:ext>
            </a:extLst>
          </p:cNvPr>
          <p:cNvPicPr>
            <a:picLocks noChangeAspect="1"/>
          </p:cNvPicPr>
          <p:nvPr/>
        </p:nvPicPr>
        <p:blipFill>
          <a:blip r:embed="rId4"/>
          <a:stretch>
            <a:fillRect/>
          </a:stretch>
        </p:blipFill>
        <p:spPr>
          <a:xfrm>
            <a:off x="0" y="3546231"/>
            <a:ext cx="5891010" cy="3311769"/>
          </a:xfrm>
          <a:prstGeom prst="rect">
            <a:avLst/>
          </a:prstGeom>
        </p:spPr>
      </p:pic>
      <p:pic>
        <p:nvPicPr>
          <p:cNvPr id="7" name="Picture 6">
            <a:extLst>
              <a:ext uri="{FF2B5EF4-FFF2-40B4-BE49-F238E27FC236}">
                <a16:creationId xmlns:a16="http://schemas.microsoft.com/office/drawing/2014/main" id="{D9ABDDC2-790B-F22E-252C-2948565EE972}"/>
              </a:ext>
            </a:extLst>
          </p:cNvPr>
          <p:cNvPicPr>
            <a:picLocks noChangeAspect="1"/>
          </p:cNvPicPr>
          <p:nvPr/>
        </p:nvPicPr>
        <p:blipFill>
          <a:blip r:embed="rId5"/>
          <a:stretch>
            <a:fillRect/>
          </a:stretch>
        </p:blipFill>
        <p:spPr>
          <a:xfrm>
            <a:off x="6300318" y="3545841"/>
            <a:ext cx="5891682" cy="3312159"/>
          </a:xfrm>
          <a:prstGeom prst="rect">
            <a:avLst/>
          </a:prstGeom>
        </p:spPr>
      </p:pic>
    </p:spTree>
    <p:extLst>
      <p:ext uri="{BB962C8B-B14F-4D97-AF65-F5344CB8AC3E}">
        <p14:creationId xmlns:p14="http://schemas.microsoft.com/office/powerpoint/2010/main" val="3087750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22C665-1AD5-24B2-3E6A-C8DBDFBEB4C3}"/>
              </a:ext>
            </a:extLst>
          </p:cNvPr>
          <p:cNvPicPr>
            <a:picLocks noChangeAspect="1"/>
          </p:cNvPicPr>
          <p:nvPr/>
        </p:nvPicPr>
        <p:blipFill>
          <a:blip r:embed="rId2"/>
          <a:stretch>
            <a:fillRect/>
          </a:stretch>
        </p:blipFill>
        <p:spPr>
          <a:xfrm>
            <a:off x="0" y="0"/>
            <a:ext cx="5819372" cy="3271520"/>
          </a:xfrm>
          <a:prstGeom prst="rect">
            <a:avLst/>
          </a:prstGeom>
        </p:spPr>
      </p:pic>
      <p:pic>
        <p:nvPicPr>
          <p:cNvPr id="5" name="Content Placeholder 4">
            <a:extLst>
              <a:ext uri="{FF2B5EF4-FFF2-40B4-BE49-F238E27FC236}">
                <a16:creationId xmlns:a16="http://schemas.microsoft.com/office/drawing/2014/main" id="{8C9CAC4E-BF13-7952-F671-32495BB3CA03}"/>
              </a:ext>
            </a:extLst>
          </p:cNvPr>
          <p:cNvPicPr>
            <a:picLocks noGrp="1" noChangeAspect="1"/>
          </p:cNvPicPr>
          <p:nvPr>
            <p:ph idx="1"/>
          </p:nvPr>
        </p:nvPicPr>
        <p:blipFill>
          <a:blip r:embed="rId3"/>
          <a:stretch>
            <a:fillRect/>
          </a:stretch>
        </p:blipFill>
        <p:spPr>
          <a:xfrm>
            <a:off x="6372628" y="1"/>
            <a:ext cx="5819372" cy="3272070"/>
          </a:xfrm>
          <a:prstGeom prst="rect">
            <a:avLst/>
          </a:prstGeom>
        </p:spPr>
      </p:pic>
      <p:pic>
        <p:nvPicPr>
          <p:cNvPr id="6" name="Picture 5">
            <a:extLst>
              <a:ext uri="{FF2B5EF4-FFF2-40B4-BE49-F238E27FC236}">
                <a16:creationId xmlns:a16="http://schemas.microsoft.com/office/drawing/2014/main" id="{689BD362-885C-F157-3C6C-60CA441F0484}"/>
              </a:ext>
            </a:extLst>
          </p:cNvPr>
          <p:cNvPicPr>
            <a:picLocks noChangeAspect="1"/>
          </p:cNvPicPr>
          <p:nvPr/>
        </p:nvPicPr>
        <p:blipFill>
          <a:blip r:embed="rId4"/>
          <a:stretch>
            <a:fillRect/>
          </a:stretch>
        </p:blipFill>
        <p:spPr>
          <a:xfrm>
            <a:off x="0" y="3586504"/>
            <a:ext cx="5819372" cy="3271496"/>
          </a:xfrm>
          <a:prstGeom prst="rect">
            <a:avLst/>
          </a:prstGeom>
        </p:spPr>
      </p:pic>
      <p:pic>
        <p:nvPicPr>
          <p:cNvPr id="7" name="Picture 6">
            <a:extLst>
              <a:ext uri="{FF2B5EF4-FFF2-40B4-BE49-F238E27FC236}">
                <a16:creationId xmlns:a16="http://schemas.microsoft.com/office/drawing/2014/main" id="{B70EE9D2-3229-967E-B34C-D335BAC80F69}"/>
              </a:ext>
            </a:extLst>
          </p:cNvPr>
          <p:cNvPicPr>
            <a:picLocks noChangeAspect="1"/>
          </p:cNvPicPr>
          <p:nvPr/>
        </p:nvPicPr>
        <p:blipFill>
          <a:blip r:embed="rId5"/>
          <a:stretch>
            <a:fillRect/>
          </a:stretch>
        </p:blipFill>
        <p:spPr>
          <a:xfrm>
            <a:off x="6389273" y="3585930"/>
            <a:ext cx="5802727" cy="3261933"/>
          </a:xfrm>
          <a:prstGeom prst="rect">
            <a:avLst/>
          </a:prstGeom>
        </p:spPr>
      </p:pic>
    </p:spTree>
    <p:extLst>
      <p:ext uri="{BB962C8B-B14F-4D97-AF65-F5344CB8AC3E}">
        <p14:creationId xmlns:p14="http://schemas.microsoft.com/office/powerpoint/2010/main" val="2722821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8201-8A41-0ACE-B5F6-5C303A107D0A}"/>
              </a:ext>
            </a:extLst>
          </p:cNvPr>
          <p:cNvSpPr>
            <a:spLocks noGrp="1"/>
          </p:cNvSpPr>
          <p:nvPr>
            <p:ph type="title"/>
          </p:nvPr>
        </p:nvSpPr>
        <p:spPr>
          <a:xfrm>
            <a:off x="0" y="0"/>
            <a:ext cx="12192000" cy="822960"/>
          </a:xfrm>
        </p:spPr>
        <p:txBody>
          <a:bodyPr>
            <a:normAutofit/>
          </a:bodyPr>
          <a:lstStyle/>
          <a:p>
            <a:r>
              <a:rPr lang="en-US" sz="4000">
                <a:solidFill>
                  <a:srgbClr val="FF0000"/>
                </a:solidFill>
                <a:latin typeface="Times New Roman" panose="02020603050405020304" pitchFamily="18" charset="0"/>
                <a:cs typeface="Times New Roman" panose="02020603050405020304" pitchFamily="18" charset="0"/>
              </a:rPr>
              <a:t>8. Kết luận &amp; hướng phát triển</a:t>
            </a:r>
            <a:endParaRPr lang="en-US" sz="4000"/>
          </a:p>
        </p:txBody>
      </p:sp>
      <p:sp>
        <p:nvSpPr>
          <p:cNvPr id="3" name="Content Placeholder 2">
            <a:extLst>
              <a:ext uri="{FF2B5EF4-FFF2-40B4-BE49-F238E27FC236}">
                <a16:creationId xmlns:a16="http://schemas.microsoft.com/office/drawing/2014/main" id="{A2E5E2B0-3FE6-82E7-3DCA-1DC41B68B2F8}"/>
              </a:ext>
            </a:extLst>
          </p:cNvPr>
          <p:cNvSpPr>
            <a:spLocks noGrp="1"/>
          </p:cNvSpPr>
          <p:nvPr>
            <p:ph idx="1"/>
          </p:nvPr>
        </p:nvSpPr>
        <p:spPr>
          <a:xfrm>
            <a:off x="0" y="1026160"/>
            <a:ext cx="12192000" cy="5831840"/>
          </a:xfrm>
        </p:spPr>
        <p:txBody>
          <a:bodyPr/>
          <a:lstStyle/>
          <a:p>
            <a:pPr marL="0" indent="0">
              <a:buNone/>
            </a:pPr>
            <a:r>
              <a:rPr lang="en-US" b="1">
                <a:latin typeface="Times New Roman" panose="02020603050405020304" pitchFamily="18" charset="0"/>
                <a:cs typeface="Times New Roman" panose="02020603050405020304" pitchFamily="18" charset="0"/>
              </a:rPr>
              <a:t>a. Hạn chế </a:t>
            </a:r>
          </a:p>
          <a:p>
            <a:pPr>
              <a:buFont typeface="Wingdings" panose="05000000000000000000" pitchFamily="2" charset="2"/>
              <a:buChar char="Ø"/>
            </a:pPr>
            <a:r>
              <a:rPr lang="en-US">
                <a:latin typeface="Times New Roman" panose="02020603050405020304" pitchFamily="18" charset="0"/>
                <a:cs typeface="Times New Roman" panose="02020603050405020304" pitchFamily="18" charset="0"/>
              </a:rPr>
              <a:t>Chỉ hỗ trợ người dùng cá nhân </a:t>
            </a:r>
          </a:p>
          <a:p>
            <a:pPr>
              <a:buFont typeface="Wingdings" panose="05000000000000000000" pitchFamily="2" charset="2"/>
              <a:buChar char="Ø"/>
            </a:pPr>
            <a:r>
              <a:rPr lang="en-US">
                <a:latin typeface="Times New Roman" panose="02020603050405020304" pitchFamily="18" charset="0"/>
                <a:cs typeface="Times New Roman" panose="02020603050405020304" pitchFamily="18" charset="0"/>
              </a:rPr>
              <a:t>Chức năng tìm kiếm và lọc mức cơ bản </a:t>
            </a:r>
          </a:p>
          <a:p>
            <a:pPr>
              <a:buFont typeface="Wingdings" panose="05000000000000000000" pitchFamily="2" charset="2"/>
              <a:buChar char="Ø"/>
            </a:pPr>
            <a:r>
              <a:rPr lang="en-US">
                <a:latin typeface="Times New Roman" panose="02020603050405020304" pitchFamily="18" charset="0"/>
                <a:cs typeface="Times New Roman" panose="02020603050405020304" pitchFamily="18" charset="0"/>
              </a:rPr>
              <a:t>Chưa có bảo mật cao như xác thực hai lớp</a:t>
            </a:r>
          </a:p>
          <a:p>
            <a:pPr marL="0" indent="0">
              <a:buNone/>
            </a:pPr>
            <a:r>
              <a:rPr lang="en-US" b="1">
                <a:latin typeface="Times New Roman" panose="02020603050405020304" pitchFamily="18" charset="0"/>
                <a:cs typeface="Times New Roman" panose="02020603050405020304" pitchFamily="18" charset="0"/>
              </a:rPr>
              <a:t>b. Hướng phát triển</a:t>
            </a:r>
          </a:p>
          <a:p>
            <a:pPr>
              <a:buFont typeface="Wingdings" panose="05000000000000000000" pitchFamily="2" charset="2"/>
              <a:buChar char="Ø"/>
            </a:pPr>
            <a:r>
              <a:rPr lang="en-US">
                <a:latin typeface="Times New Roman" panose="02020603050405020304" pitchFamily="18" charset="0"/>
                <a:cs typeface="Times New Roman" panose="02020603050405020304" pitchFamily="18" charset="0"/>
              </a:rPr>
              <a:t>Hệ thống có thể bổ sung chức năng cho phép chia sẻ ghi chú giữa các người dùng </a:t>
            </a:r>
          </a:p>
          <a:p>
            <a:pPr>
              <a:buFont typeface="Wingdings" panose="05000000000000000000" pitchFamily="2" charset="2"/>
              <a:buChar char="Ø"/>
            </a:pPr>
            <a:r>
              <a:rPr lang="en-US">
                <a:latin typeface="Times New Roman" panose="02020603050405020304" pitchFamily="18" charset="0"/>
                <a:cs typeface="Times New Roman" panose="02020603050405020304" pitchFamily="18" charset="0"/>
              </a:rPr>
              <a:t>Chức năng tìm kiếm và lọc có thể được nâng cấp </a:t>
            </a:r>
          </a:p>
        </p:txBody>
      </p:sp>
    </p:spTree>
    <p:extLst>
      <p:ext uri="{BB962C8B-B14F-4D97-AF65-F5344CB8AC3E}">
        <p14:creationId xmlns:p14="http://schemas.microsoft.com/office/powerpoint/2010/main" val="381364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84C1F-4E1F-1929-4C46-4E8C8D22613C}"/>
              </a:ext>
            </a:extLst>
          </p:cNvPr>
          <p:cNvSpPr>
            <a:spLocks noGrp="1"/>
          </p:cNvSpPr>
          <p:nvPr>
            <p:ph type="title"/>
          </p:nvPr>
        </p:nvSpPr>
        <p:spPr/>
        <p:txBody>
          <a:bodyPr/>
          <a:lstStyle/>
          <a:p>
            <a:endParaRPr lang="en-US"/>
          </a:p>
        </p:txBody>
      </p:sp>
      <p:pic>
        <p:nvPicPr>
          <p:cNvPr id="4" name="video 2">
            <a:hlinkClick r:id="" action="ppaction://media"/>
            <a:extLst>
              <a:ext uri="{FF2B5EF4-FFF2-40B4-BE49-F238E27FC236}">
                <a16:creationId xmlns:a16="http://schemas.microsoft.com/office/drawing/2014/main" id="{FFCFEEC5-1A19-CD17-3BFF-33FBFCD749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964" cy="6858000"/>
          </a:xfrm>
        </p:spPr>
      </p:pic>
    </p:spTree>
    <p:extLst>
      <p:ext uri="{BB962C8B-B14F-4D97-AF65-F5344CB8AC3E}">
        <p14:creationId xmlns:p14="http://schemas.microsoft.com/office/powerpoint/2010/main" val="66128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E94ECC-0DF7-1D99-B9B0-92BA7674D722}"/>
              </a:ext>
            </a:extLst>
          </p:cNvPr>
          <p:cNvSpPr>
            <a:spLocks noGrp="1"/>
          </p:cNvSpPr>
          <p:nvPr>
            <p:ph idx="1"/>
          </p:nvPr>
        </p:nvSpPr>
        <p:spPr>
          <a:xfrm>
            <a:off x="0" y="167148"/>
            <a:ext cx="12192000" cy="6690852"/>
          </a:xfrm>
        </p:spPr>
        <p:txBody>
          <a:bodyPr>
            <a:normAutofit/>
          </a:bodyPr>
          <a:lstStyle/>
          <a:p>
            <a:pPr algn="ctr"/>
            <a:r>
              <a:rPr lang="en-US" sz="3600">
                <a:solidFill>
                  <a:srgbClr val="FF0000"/>
                </a:solidFill>
                <a:latin typeface="Times New Roman" panose="02020603050405020304" pitchFamily="18" charset="0"/>
                <a:cs typeface="Times New Roman" panose="02020603050405020304" pitchFamily="18" charset="0"/>
              </a:rPr>
              <a:t>Nội dung</a:t>
            </a:r>
          </a:p>
          <a:p>
            <a:r>
              <a:rPr lang="en-US" sz="2800">
                <a:latin typeface="Times New Roman" panose="02020603050405020304" pitchFamily="18" charset="0"/>
                <a:cs typeface="Times New Roman" panose="02020603050405020304" pitchFamily="18" charset="0"/>
              </a:rPr>
              <a:t>1. Lý do chọn đề tài</a:t>
            </a:r>
          </a:p>
          <a:p>
            <a:r>
              <a:rPr lang="en-US" sz="2800">
                <a:latin typeface="Times New Roman" panose="02020603050405020304" pitchFamily="18" charset="0"/>
                <a:cs typeface="Times New Roman" panose="02020603050405020304" pitchFamily="18" charset="0"/>
              </a:rPr>
              <a:t>2. Mục tiêu &amp; phạm vi</a:t>
            </a:r>
          </a:p>
          <a:p>
            <a:r>
              <a:rPr lang="en-US" sz="2800">
                <a:latin typeface="Times New Roman" panose="02020603050405020304" pitchFamily="18" charset="0"/>
                <a:cs typeface="Times New Roman" panose="02020603050405020304" pitchFamily="18" charset="0"/>
              </a:rPr>
              <a:t>3. Tổng quan </a:t>
            </a:r>
          </a:p>
          <a:p>
            <a:r>
              <a:rPr lang="en-US" sz="2800">
                <a:latin typeface="Times New Roman" panose="02020603050405020304" pitchFamily="18" charset="0"/>
                <a:cs typeface="Times New Roman" panose="02020603050405020304" pitchFamily="18" charset="0"/>
              </a:rPr>
              <a:t>4. Thiết kế dữ liệu </a:t>
            </a:r>
          </a:p>
          <a:p>
            <a:r>
              <a:rPr lang="en-US" sz="2800">
                <a:latin typeface="Times New Roman" panose="02020603050405020304" pitchFamily="18" charset="0"/>
                <a:cs typeface="Times New Roman" panose="02020603050405020304" pitchFamily="18" charset="0"/>
              </a:rPr>
              <a:t>5. Thiết kế xử lý </a:t>
            </a:r>
          </a:p>
          <a:p>
            <a:r>
              <a:rPr lang="en-US" sz="2800">
                <a:latin typeface="Times New Roman" panose="02020603050405020304" pitchFamily="18" charset="0"/>
                <a:cs typeface="Times New Roman" panose="02020603050405020304" pitchFamily="18" charset="0"/>
              </a:rPr>
              <a:t>6. Thiết kế giao diện </a:t>
            </a:r>
          </a:p>
          <a:p>
            <a:r>
              <a:rPr lang="en-US" sz="2800">
                <a:latin typeface="Times New Roman" panose="02020603050405020304" pitchFamily="18" charset="0"/>
                <a:cs typeface="Times New Roman" panose="02020603050405020304" pitchFamily="18" charset="0"/>
              </a:rPr>
              <a:t>7. Kết quả đạt được</a:t>
            </a:r>
          </a:p>
          <a:p>
            <a:r>
              <a:rPr lang="en-US" sz="2800">
                <a:latin typeface="Times New Roman" panose="02020603050405020304" pitchFamily="18" charset="0"/>
                <a:cs typeface="Times New Roman" panose="02020603050405020304" pitchFamily="18" charset="0"/>
              </a:rPr>
              <a:t>8. Kết luận &amp; hướng phát triển</a:t>
            </a:r>
          </a:p>
        </p:txBody>
      </p:sp>
    </p:spTree>
    <p:extLst>
      <p:ext uri="{BB962C8B-B14F-4D97-AF65-F5344CB8AC3E}">
        <p14:creationId xmlns:p14="http://schemas.microsoft.com/office/powerpoint/2010/main" val="394719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5AB0F-BE07-FC58-B8EC-455EEDD68106}"/>
              </a:ext>
            </a:extLst>
          </p:cNvPr>
          <p:cNvSpPr>
            <a:spLocks noGrp="1"/>
          </p:cNvSpPr>
          <p:nvPr>
            <p:ph type="title"/>
          </p:nvPr>
        </p:nvSpPr>
        <p:spPr>
          <a:xfrm>
            <a:off x="0" y="0"/>
            <a:ext cx="10753725" cy="894735"/>
          </a:xfrm>
        </p:spPr>
        <p:txBody>
          <a:bodyPr>
            <a:normAutofit/>
          </a:bodyPr>
          <a:lstStyle/>
          <a:p>
            <a:r>
              <a:rPr lang="en-US" sz="4000">
                <a:solidFill>
                  <a:srgbClr val="FF0000"/>
                </a:solidFill>
                <a:latin typeface="Times New Roman" panose="02020603050405020304" pitchFamily="18" charset="0"/>
                <a:cs typeface="Times New Roman" panose="02020603050405020304" pitchFamily="18" charset="0"/>
              </a:rPr>
              <a:t>1. Lý do chọn đề tài</a:t>
            </a:r>
          </a:p>
        </p:txBody>
      </p:sp>
      <p:sp>
        <p:nvSpPr>
          <p:cNvPr id="3" name="Content Placeholder 2">
            <a:extLst>
              <a:ext uri="{FF2B5EF4-FFF2-40B4-BE49-F238E27FC236}">
                <a16:creationId xmlns:a16="http://schemas.microsoft.com/office/drawing/2014/main" id="{9A78F33B-DA46-47CB-5F3D-7713FFB17B67}"/>
              </a:ext>
            </a:extLst>
          </p:cNvPr>
          <p:cNvSpPr>
            <a:spLocks noGrp="1"/>
          </p:cNvSpPr>
          <p:nvPr>
            <p:ph idx="1"/>
          </p:nvPr>
        </p:nvSpPr>
        <p:spPr>
          <a:xfrm>
            <a:off x="0" y="894735"/>
            <a:ext cx="12192000" cy="5963265"/>
          </a:xfrm>
        </p:spPr>
        <p:txBody>
          <a:bodyPr/>
          <a:lstStyle/>
          <a:p>
            <a:pPr marL="4572" lvl="1" indent="0">
              <a:lnSpc>
                <a:spcPct val="150000"/>
              </a:lnSpc>
              <a:spcAft>
                <a:spcPts val="600"/>
              </a:spcAft>
              <a:buNone/>
            </a:pPr>
            <a:r>
              <a:rPr lang="en-US">
                <a:latin typeface="Times New Roman" panose="02020603050405020304" pitchFamily="18" charset="0"/>
                <a:cs typeface="Times New Roman" panose="02020603050405020304" pitchFamily="18" charset="0"/>
              </a:rPr>
              <a:t>	Trong thời đại công nghệ số hiện nay, nhu cầu ghi chú của mọi người ngày càng cần thiết và ghi chú truyền thống khó quản lý được. Từ đó, em lựa chọn đề tài “Thiết kế hệ thống ghi chú cá nhân trực tuyến ứng dụng công nghệ web động” nhằm tạo ra một hệ thống ghi chú có thể truy cập mọi lúc, mọi nơi thông qua trình duyệt web.</a:t>
            </a:r>
          </a:p>
          <a:p>
            <a:pPr marL="4572" lvl="1" indent="0">
              <a:lnSpc>
                <a:spcPct val="150000"/>
              </a:lnSpc>
              <a:spcAft>
                <a:spcPts val="600"/>
              </a:spcAft>
              <a:buNone/>
            </a:pPr>
            <a:endParaRPr lang="en-US">
              <a:latin typeface="Times New Roman" panose="02020603050405020304" pitchFamily="18" charset="0"/>
              <a:cs typeface="Times New Roman" panose="02020603050405020304" pitchFamily="18" charset="0"/>
            </a:endParaRPr>
          </a:p>
          <a:p>
            <a:pPr marL="4572" lvl="1" indent="0">
              <a:lnSpc>
                <a:spcPct val="150000"/>
              </a:lnSpc>
              <a:spcAft>
                <a:spcPts val="600"/>
              </a:spcAft>
              <a:buNone/>
            </a:pPr>
            <a:r>
              <a:rPr lang="en-US">
                <a:latin typeface="Times New Roman" panose="02020603050405020304" pitchFamily="18" charset="0"/>
                <a:cs typeface="Times New Roman" panose="02020603050405020304" pitchFamily="18" charset="0"/>
              </a:rPr>
              <a:t>	</a:t>
            </a:r>
          </a:p>
          <a:p>
            <a:pPr marL="4572" lvl="1" indent="0">
              <a:lnSpc>
                <a:spcPct val="150000"/>
              </a:lnSpc>
              <a:spcAft>
                <a:spcPts val="600"/>
              </a:spcAft>
              <a:buNone/>
            </a:pP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176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50DA2-D700-A98D-E8B4-07EA5227A77F}"/>
              </a:ext>
            </a:extLst>
          </p:cNvPr>
          <p:cNvSpPr>
            <a:spLocks noGrp="1"/>
          </p:cNvSpPr>
          <p:nvPr>
            <p:ph type="title"/>
          </p:nvPr>
        </p:nvSpPr>
        <p:spPr>
          <a:xfrm>
            <a:off x="0" y="0"/>
            <a:ext cx="10772775" cy="884903"/>
          </a:xfrm>
        </p:spPr>
        <p:txBody>
          <a:bodyPr>
            <a:normAutofit/>
          </a:bodyPr>
          <a:lstStyle/>
          <a:p>
            <a:r>
              <a:rPr lang="en-US" sz="4000">
                <a:solidFill>
                  <a:srgbClr val="FF0000"/>
                </a:solidFill>
                <a:latin typeface="Times New Roman" panose="02020603050405020304" pitchFamily="18" charset="0"/>
                <a:cs typeface="Times New Roman" panose="02020603050405020304" pitchFamily="18" charset="0"/>
              </a:rPr>
              <a:t>2. Mục tiêu &amp; phạm vi</a:t>
            </a:r>
          </a:p>
        </p:txBody>
      </p:sp>
      <p:sp>
        <p:nvSpPr>
          <p:cNvPr id="3" name="Content Placeholder 2">
            <a:extLst>
              <a:ext uri="{FF2B5EF4-FFF2-40B4-BE49-F238E27FC236}">
                <a16:creationId xmlns:a16="http://schemas.microsoft.com/office/drawing/2014/main" id="{D8ED7A20-3C62-CEBA-40C0-C84515AEB3A0}"/>
              </a:ext>
            </a:extLst>
          </p:cNvPr>
          <p:cNvSpPr>
            <a:spLocks noGrp="1"/>
          </p:cNvSpPr>
          <p:nvPr>
            <p:ph idx="1"/>
          </p:nvPr>
        </p:nvSpPr>
        <p:spPr>
          <a:xfrm>
            <a:off x="0" y="953730"/>
            <a:ext cx="12192000" cy="5904270"/>
          </a:xfrm>
        </p:spPr>
        <p:txBody>
          <a:bodyPr/>
          <a:lstStyle/>
          <a:p>
            <a:pPr>
              <a:lnSpc>
                <a:spcPct val="100000"/>
              </a:lnSpc>
              <a:spcBef>
                <a:spcPts val="600"/>
              </a:spcBef>
              <a:spcAft>
                <a:spcPts val="600"/>
              </a:spcAft>
            </a:pPr>
            <a:r>
              <a:rPr lang="en-US" b="1">
                <a:latin typeface="Times New Roman" panose="02020603050405020304" pitchFamily="18" charset="0"/>
                <a:cs typeface="Times New Roman" panose="02020603050405020304" pitchFamily="18" charset="0"/>
              </a:rPr>
              <a:t>a. Mục tiêu: </a:t>
            </a:r>
          </a:p>
          <a:p>
            <a:pPr>
              <a:lnSpc>
                <a:spcPct val="100000"/>
              </a:lnSpc>
              <a:spcBef>
                <a:spcPts val="600"/>
              </a:spcBef>
              <a:spcAft>
                <a:spcPts val="600"/>
              </a:spcAft>
              <a:buFont typeface="Wingdings" panose="05000000000000000000" pitchFamily="2" charset="2"/>
              <a:buChar char="Ø"/>
            </a:pPr>
            <a:r>
              <a:rPr lang="en-US">
                <a:latin typeface="Times New Roman" panose="02020603050405020304" pitchFamily="18" charset="0"/>
                <a:cs typeface="Times New Roman" panose="02020603050405020304" pitchFamily="18" charset="0"/>
              </a:rPr>
              <a:t>Xây dựng website hệ thống ghi chú cá nhân </a:t>
            </a:r>
          </a:p>
          <a:p>
            <a:pPr>
              <a:lnSpc>
                <a:spcPct val="100000"/>
              </a:lnSpc>
              <a:spcBef>
                <a:spcPts val="600"/>
              </a:spcBef>
              <a:spcAft>
                <a:spcPts val="600"/>
              </a:spcAft>
              <a:buFont typeface="Wingdings" panose="05000000000000000000" pitchFamily="2" charset="2"/>
              <a:buChar char="Ø"/>
            </a:pPr>
            <a:r>
              <a:rPr lang="en-US">
                <a:latin typeface="Times New Roman" panose="02020603050405020304" pitchFamily="18" charset="0"/>
                <a:cs typeface="Times New Roman" panose="02020603050405020304" pitchFamily="18" charset="0"/>
              </a:rPr>
              <a:t>Hỗ trợ các thao tác thêm, tạo, sửa, xóa ghi chú </a:t>
            </a:r>
          </a:p>
          <a:p>
            <a:pPr>
              <a:lnSpc>
                <a:spcPct val="100000"/>
              </a:lnSpc>
              <a:spcBef>
                <a:spcPts val="600"/>
              </a:spcBef>
              <a:spcAft>
                <a:spcPts val="600"/>
              </a:spcAft>
              <a:buFont typeface="Wingdings" panose="05000000000000000000" pitchFamily="2" charset="2"/>
              <a:buChar char="Ø"/>
            </a:pPr>
            <a:r>
              <a:rPr lang="en-US">
                <a:latin typeface="Times New Roman" panose="02020603050405020304" pitchFamily="18" charset="0"/>
                <a:cs typeface="Times New Roman" panose="02020603050405020304" pitchFamily="18" charset="0"/>
              </a:rPr>
              <a:t>Lưu trữ và quản lý thông tin người dùng</a:t>
            </a:r>
          </a:p>
          <a:p>
            <a:pPr>
              <a:lnSpc>
                <a:spcPct val="100000"/>
              </a:lnSpc>
              <a:spcBef>
                <a:spcPts val="600"/>
              </a:spcBef>
              <a:spcAft>
                <a:spcPts val="600"/>
              </a:spcAft>
            </a:pPr>
            <a:r>
              <a:rPr lang="en-US" b="1">
                <a:latin typeface="Times New Roman" panose="02020603050405020304" pitchFamily="18" charset="0"/>
                <a:cs typeface="Times New Roman" panose="02020603050405020304" pitchFamily="18" charset="0"/>
              </a:rPr>
              <a:t>b. Phạm vi: </a:t>
            </a:r>
          </a:p>
          <a:p>
            <a:pPr>
              <a:lnSpc>
                <a:spcPct val="100000"/>
              </a:lnSpc>
              <a:spcBef>
                <a:spcPts val="600"/>
              </a:spcBef>
              <a:spcAft>
                <a:spcPts val="600"/>
              </a:spcAft>
              <a:buFont typeface="Wingdings" panose="05000000000000000000" pitchFamily="2" charset="2"/>
              <a:buChar char="Ø"/>
            </a:pPr>
            <a:r>
              <a:rPr lang="en-US">
                <a:latin typeface="Times New Roman" panose="02020603050405020304" pitchFamily="18" charset="0"/>
                <a:cs typeface="Times New Roman" panose="02020603050405020304" pitchFamily="18" charset="0"/>
              </a:rPr>
              <a:t>Người dùng cá nhân </a:t>
            </a:r>
          </a:p>
          <a:p>
            <a:pPr>
              <a:lnSpc>
                <a:spcPct val="100000"/>
              </a:lnSpc>
              <a:spcBef>
                <a:spcPts val="600"/>
              </a:spcBef>
              <a:spcAft>
                <a:spcPts val="600"/>
              </a:spcAft>
              <a:buFont typeface="Wingdings" panose="05000000000000000000" pitchFamily="2" charset="2"/>
              <a:buChar char="Ø"/>
            </a:pPr>
            <a:r>
              <a:rPr lang="en-US">
                <a:latin typeface="Times New Roman" panose="02020603050405020304" pitchFamily="18" charset="0"/>
                <a:cs typeface="Times New Roman" panose="02020603050405020304" pitchFamily="18" charset="0"/>
              </a:rPr>
              <a:t>Hoạt động trên web </a:t>
            </a: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926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6D2F2-7BBA-7C2A-BA5E-B7B968F8AF8D}"/>
              </a:ext>
            </a:extLst>
          </p:cNvPr>
          <p:cNvSpPr>
            <a:spLocks noGrp="1"/>
          </p:cNvSpPr>
          <p:nvPr>
            <p:ph type="title"/>
          </p:nvPr>
        </p:nvSpPr>
        <p:spPr>
          <a:xfrm>
            <a:off x="0" y="0"/>
            <a:ext cx="10618839" cy="757084"/>
          </a:xfrm>
        </p:spPr>
        <p:txBody>
          <a:bodyPr>
            <a:normAutofit/>
          </a:bodyPr>
          <a:lstStyle/>
          <a:p>
            <a:r>
              <a:rPr lang="en-US" sz="4000">
                <a:solidFill>
                  <a:srgbClr val="FF0000"/>
                </a:solidFill>
                <a:latin typeface="Times New Roman" panose="02020603050405020304" pitchFamily="18" charset="0"/>
                <a:cs typeface="Times New Roman" panose="02020603050405020304" pitchFamily="18" charset="0"/>
              </a:rPr>
              <a:t>3. Tổng quan</a:t>
            </a:r>
          </a:p>
        </p:txBody>
      </p:sp>
      <p:sp>
        <p:nvSpPr>
          <p:cNvPr id="3" name="Content Placeholder 2">
            <a:extLst>
              <a:ext uri="{FF2B5EF4-FFF2-40B4-BE49-F238E27FC236}">
                <a16:creationId xmlns:a16="http://schemas.microsoft.com/office/drawing/2014/main" id="{7B30CB57-055F-25ED-3BE6-792ADB760386}"/>
              </a:ext>
            </a:extLst>
          </p:cNvPr>
          <p:cNvSpPr>
            <a:spLocks noGrp="1"/>
          </p:cNvSpPr>
          <p:nvPr>
            <p:ph idx="1"/>
          </p:nvPr>
        </p:nvSpPr>
        <p:spPr>
          <a:xfrm>
            <a:off x="0" y="757084"/>
            <a:ext cx="12192000" cy="6100916"/>
          </a:xfrm>
        </p:spPr>
        <p:txBody>
          <a:bodyPr/>
          <a:lstStyle/>
          <a:p>
            <a:pPr marL="4572" lvl="1" indent="0" defTabSz="548640">
              <a:lnSpc>
                <a:spcPct val="150000"/>
              </a:lnSpc>
              <a:spcAft>
                <a:spcPts val="600"/>
              </a:spcAft>
              <a:buNone/>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Hệ thống ghi chú cá nhân trực tuyến là một ứng dụng web cho phép người dùng quản lý các ghi chú cá nhân một cách thuận tiện và hiệu quả. Thông qua hệ thống, người dùng có thể đăng nhập, tạo mới, chỉnh sửa, xóa và khôi phục các ghi chú. Ngoài ra, hệ thống còn hỗ trợ tìm kiếm và phân loại ghi chú bằng nhãn, giúp người dùng dễ dàng tra cứu và quản lý thông tin. Giao diện được thiết kế đơn giản, thân thiện, phù hợp với người dùng phổ thông và có thể truy cập ở mọi nơi thông qua trình duyệt web.</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232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F9BAC-D7A3-4904-D48E-4003E1BD6484}"/>
              </a:ext>
            </a:extLst>
          </p:cNvPr>
          <p:cNvSpPr>
            <a:spLocks noGrp="1"/>
          </p:cNvSpPr>
          <p:nvPr>
            <p:ph type="title"/>
          </p:nvPr>
        </p:nvSpPr>
        <p:spPr>
          <a:xfrm>
            <a:off x="0" y="0"/>
            <a:ext cx="10569677" cy="924232"/>
          </a:xfrm>
        </p:spPr>
        <p:txBody>
          <a:bodyPr>
            <a:normAutofit/>
          </a:bodyPr>
          <a:lstStyle/>
          <a:p>
            <a:r>
              <a:rPr lang="en-US" sz="4000">
                <a:solidFill>
                  <a:srgbClr val="FF0000"/>
                </a:solidFill>
                <a:latin typeface="Times New Roman" panose="02020603050405020304" pitchFamily="18" charset="0"/>
                <a:cs typeface="Times New Roman" panose="02020603050405020304" pitchFamily="18" charset="0"/>
              </a:rPr>
              <a:t>4. Thiết kế dữ liệu </a:t>
            </a:r>
          </a:p>
        </p:txBody>
      </p:sp>
      <p:sp>
        <p:nvSpPr>
          <p:cNvPr id="3" name="Content Placeholder 2">
            <a:extLst>
              <a:ext uri="{FF2B5EF4-FFF2-40B4-BE49-F238E27FC236}">
                <a16:creationId xmlns:a16="http://schemas.microsoft.com/office/drawing/2014/main" id="{E05716A6-D67C-930A-B3FE-98D31E6B9B32}"/>
              </a:ext>
            </a:extLst>
          </p:cNvPr>
          <p:cNvSpPr>
            <a:spLocks noGrp="1"/>
          </p:cNvSpPr>
          <p:nvPr>
            <p:ph idx="1"/>
          </p:nvPr>
        </p:nvSpPr>
        <p:spPr>
          <a:xfrm>
            <a:off x="0" y="924232"/>
            <a:ext cx="12191999" cy="5933768"/>
          </a:xfrm>
        </p:spPr>
        <p:txBody>
          <a:bodyPr/>
          <a:lstStyle/>
          <a:p>
            <a:r>
              <a:rPr lang="en-US">
                <a:latin typeface="Times New Roman" panose="02020603050405020304" pitchFamily="18" charset="0"/>
                <a:cs typeface="Times New Roman" panose="02020603050405020304" pitchFamily="18" charset="0"/>
              </a:rPr>
              <a:t>Gồm có 5 bảng: user, notes, tags, note_tags và note_history. </a:t>
            </a:r>
          </a:p>
          <a:p>
            <a:endParaRPr lang="en-US"/>
          </a:p>
        </p:txBody>
      </p:sp>
      <p:pic>
        <p:nvPicPr>
          <p:cNvPr id="9" name="Picture 8">
            <a:extLst>
              <a:ext uri="{FF2B5EF4-FFF2-40B4-BE49-F238E27FC236}">
                <a16:creationId xmlns:a16="http://schemas.microsoft.com/office/drawing/2014/main" id="{B7C583C6-57BE-617F-5C81-A73BD99D2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155" y="1681198"/>
            <a:ext cx="7894070" cy="5176802"/>
          </a:xfrm>
          <a:prstGeom prst="rect">
            <a:avLst/>
          </a:prstGeom>
        </p:spPr>
      </p:pic>
    </p:spTree>
    <p:extLst>
      <p:ext uri="{BB962C8B-B14F-4D97-AF65-F5344CB8AC3E}">
        <p14:creationId xmlns:p14="http://schemas.microsoft.com/office/powerpoint/2010/main" val="212905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3BBA-1684-4EBA-B865-B66C25B16C88}"/>
              </a:ext>
            </a:extLst>
          </p:cNvPr>
          <p:cNvSpPr>
            <a:spLocks noGrp="1"/>
          </p:cNvSpPr>
          <p:nvPr>
            <p:ph type="title"/>
          </p:nvPr>
        </p:nvSpPr>
        <p:spPr>
          <a:xfrm>
            <a:off x="0" y="0"/>
            <a:ext cx="12192000" cy="855406"/>
          </a:xfrm>
        </p:spPr>
        <p:txBody>
          <a:bodyPr>
            <a:normAutofit/>
          </a:bodyPr>
          <a:lstStyle/>
          <a:p>
            <a:r>
              <a:rPr lang="en-US" sz="4000">
                <a:solidFill>
                  <a:srgbClr val="FF0000"/>
                </a:solidFill>
                <a:latin typeface="Times New Roman" panose="02020603050405020304" pitchFamily="18" charset="0"/>
                <a:cs typeface="Times New Roman" panose="02020603050405020304" pitchFamily="18" charset="0"/>
              </a:rPr>
              <a:t>5. Thiết kế xử lý </a:t>
            </a:r>
          </a:p>
        </p:txBody>
      </p:sp>
      <p:sp>
        <p:nvSpPr>
          <p:cNvPr id="3" name="Content Placeholder 2">
            <a:extLst>
              <a:ext uri="{FF2B5EF4-FFF2-40B4-BE49-F238E27FC236}">
                <a16:creationId xmlns:a16="http://schemas.microsoft.com/office/drawing/2014/main" id="{F38A1D88-6864-CD1F-A196-9204092277A7}"/>
              </a:ext>
            </a:extLst>
          </p:cNvPr>
          <p:cNvSpPr>
            <a:spLocks noGrp="1"/>
          </p:cNvSpPr>
          <p:nvPr>
            <p:ph idx="1"/>
          </p:nvPr>
        </p:nvSpPr>
        <p:spPr>
          <a:xfrm>
            <a:off x="0" y="983993"/>
            <a:ext cx="12192000" cy="5874007"/>
          </a:xfrm>
        </p:spPr>
        <p:txBody>
          <a:bodyPr/>
          <a:lstStyle/>
          <a:p>
            <a:pPr marL="4572" lvl="1" indent="0" defTabSz="548640">
              <a:lnSpc>
                <a:spcPct val="150000"/>
              </a:lnSpc>
              <a:spcAft>
                <a:spcPts val="600"/>
              </a:spcAft>
              <a:buNone/>
            </a:pPr>
            <a:r>
              <a:rPr lang="en-US">
                <a:latin typeface="Times New Roman" panose="02020603050405020304" pitchFamily="18" charset="0"/>
                <a:cs typeface="Times New Roman" panose="02020603050405020304" pitchFamily="18" charset="0"/>
              </a:rPr>
              <a:t>	Thiết kế xử lý mô tả cách hệ thống tiếp nhận, xử lý, phản hồi yêu cầu từ người dùng. Hệ thống đáp ứng được các chức năng theo quy trình: </a:t>
            </a:r>
          </a:p>
          <a:p>
            <a:pPr>
              <a:buFont typeface="Wingdings" panose="05000000000000000000" pitchFamily="2" charset="2"/>
              <a:buChar char="Ø"/>
            </a:pPr>
            <a:r>
              <a:rPr lang="en-US">
                <a:latin typeface="Times New Roman" panose="02020603050405020304" pitchFamily="18" charset="0"/>
                <a:cs typeface="Times New Roman" panose="02020603050405020304" pitchFamily="18" charset="0"/>
              </a:rPr>
              <a:t>Đăng ký và đăng nhập </a:t>
            </a:r>
          </a:p>
          <a:p>
            <a:pPr>
              <a:buFont typeface="Wingdings" panose="05000000000000000000" pitchFamily="2" charset="2"/>
              <a:buChar char="Ø"/>
            </a:pPr>
            <a:r>
              <a:rPr lang="en-US">
                <a:latin typeface="Times New Roman" panose="02020603050405020304" pitchFamily="18" charset="0"/>
                <a:cs typeface="Times New Roman" panose="02020603050405020304" pitchFamily="18" charset="0"/>
              </a:rPr>
              <a:t>Xử lý ghi chú</a:t>
            </a:r>
          </a:p>
          <a:p>
            <a:pPr>
              <a:buFont typeface="Wingdings" panose="05000000000000000000" pitchFamily="2" charset="2"/>
              <a:buChar char="Ø"/>
            </a:pPr>
            <a:r>
              <a:rPr lang="en-US">
                <a:latin typeface="Times New Roman" panose="02020603050405020304" pitchFamily="18" charset="0"/>
                <a:cs typeface="Times New Roman" panose="02020603050405020304" pitchFamily="18" charset="0"/>
              </a:rPr>
              <a:t>Xử lý nhãn </a:t>
            </a:r>
          </a:p>
          <a:p>
            <a:pPr>
              <a:buFont typeface="Wingdings" panose="05000000000000000000" pitchFamily="2" charset="2"/>
              <a:buChar char="Ø"/>
            </a:pPr>
            <a:r>
              <a:rPr lang="en-US">
                <a:latin typeface="Times New Roman" panose="02020603050405020304" pitchFamily="18" charset="0"/>
                <a:cs typeface="Times New Roman" panose="02020603050405020304" pitchFamily="18" charset="0"/>
              </a:rPr>
              <a:t>Tìm kiếm ghi chú</a:t>
            </a:r>
          </a:p>
        </p:txBody>
      </p:sp>
    </p:spTree>
    <p:extLst>
      <p:ext uri="{BB962C8B-B14F-4D97-AF65-F5344CB8AC3E}">
        <p14:creationId xmlns:p14="http://schemas.microsoft.com/office/powerpoint/2010/main" val="44766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8E98-2544-08D3-9FD3-33D91301103E}"/>
              </a:ext>
            </a:extLst>
          </p:cNvPr>
          <p:cNvSpPr>
            <a:spLocks noGrp="1"/>
          </p:cNvSpPr>
          <p:nvPr>
            <p:ph type="title"/>
          </p:nvPr>
        </p:nvSpPr>
        <p:spPr>
          <a:xfrm>
            <a:off x="0" y="0"/>
            <a:ext cx="12192000" cy="875071"/>
          </a:xfrm>
        </p:spPr>
        <p:txBody>
          <a:bodyPr>
            <a:normAutofit/>
          </a:bodyPr>
          <a:lstStyle/>
          <a:p>
            <a:r>
              <a:rPr lang="en-US" sz="4000">
                <a:solidFill>
                  <a:srgbClr val="FF0000"/>
                </a:solidFill>
                <a:latin typeface="Times New Roman" panose="02020603050405020304" pitchFamily="18" charset="0"/>
                <a:cs typeface="Times New Roman" panose="02020603050405020304" pitchFamily="18" charset="0"/>
              </a:rPr>
              <a:t>6. Thiết kế giao diện</a:t>
            </a:r>
          </a:p>
        </p:txBody>
      </p:sp>
      <p:sp>
        <p:nvSpPr>
          <p:cNvPr id="3" name="Content Placeholder 2">
            <a:extLst>
              <a:ext uri="{FF2B5EF4-FFF2-40B4-BE49-F238E27FC236}">
                <a16:creationId xmlns:a16="http://schemas.microsoft.com/office/drawing/2014/main" id="{B8558BD1-87A3-EFE0-E280-7F202D79E585}"/>
              </a:ext>
            </a:extLst>
          </p:cNvPr>
          <p:cNvSpPr>
            <a:spLocks noGrp="1"/>
          </p:cNvSpPr>
          <p:nvPr>
            <p:ph idx="1"/>
          </p:nvPr>
        </p:nvSpPr>
        <p:spPr>
          <a:xfrm>
            <a:off x="0" y="1003658"/>
            <a:ext cx="12192000" cy="5854342"/>
          </a:xfrm>
        </p:spPr>
        <p:txBody>
          <a:bodyPr/>
          <a:lstStyle/>
          <a:p>
            <a:r>
              <a:rPr lang="en-US">
                <a:latin typeface="Times New Roman" panose="02020603050405020304" pitchFamily="18" charset="0"/>
                <a:cs typeface="Times New Roman" panose="02020603050405020304" pitchFamily="18" charset="0"/>
              </a:rPr>
              <a:t>Hệ thống được tạo ra với giao diện đơn giản, dễ sử dụng, hiển thị danh sách các ghi chú. </a:t>
            </a:r>
          </a:p>
        </p:txBody>
      </p:sp>
      <p:pic>
        <p:nvPicPr>
          <p:cNvPr id="8" name="Picture 7">
            <a:extLst>
              <a:ext uri="{FF2B5EF4-FFF2-40B4-BE49-F238E27FC236}">
                <a16:creationId xmlns:a16="http://schemas.microsoft.com/office/drawing/2014/main" id="{E1B95A3A-178E-021C-CE7F-9600F7751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52" y="1800542"/>
            <a:ext cx="5603776" cy="36442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A498CA6-4E14-97CB-E90E-F1E2031BA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0" y="1806575"/>
            <a:ext cx="6032768" cy="36174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92992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BEAFA01-6544-3F94-EC9E-E33C1603D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70" y="359092"/>
            <a:ext cx="5935816" cy="29716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A30BDE01-FEA2-7E16-FC00-3E4572D6D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794" y="359091"/>
            <a:ext cx="5343526" cy="29716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D209837B-64CA-83A4-3BDD-81F4A8F98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70" y="3995738"/>
            <a:ext cx="5935817" cy="25031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36F6B09A-54C8-244F-6884-9734BEDFA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6713" y="3995738"/>
            <a:ext cx="5000557" cy="25031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5175050"/>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Metropolitan</Template>
  <TotalTime>77</TotalTime>
  <Words>609</Words>
  <Application>Microsoft Office PowerPoint</Application>
  <PresentationFormat>Widescreen</PresentationFormat>
  <Paragraphs>46</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 Light</vt:lpstr>
      <vt:lpstr>Times New Roman</vt:lpstr>
      <vt:lpstr>Wingdings</vt:lpstr>
      <vt:lpstr>Metropolitan</vt:lpstr>
      <vt:lpstr>THIẾT KẾ HỆ THỐNG GHI CHÚ CÁ NHÂN ỨNG DỤNG CÔNG NGHỆ WEB ĐỘNG</vt:lpstr>
      <vt:lpstr>PowerPoint Presentation</vt:lpstr>
      <vt:lpstr>1. Lý do chọn đề tài</vt:lpstr>
      <vt:lpstr>2. Mục tiêu &amp; phạm vi</vt:lpstr>
      <vt:lpstr>3. Tổng quan</vt:lpstr>
      <vt:lpstr>4. Thiết kế dữ liệu </vt:lpstr>
      <vt:lpstr>5. Thiết kế xử lý </vt:lpstr>
      <vt:lpstr>6. Thiết kế giao diện</vt:lpstr>
      <vt:lpstr>PowerPoint Presentation</vt:lpstr>
      <vt:lpstr>7. Kết quả đạt được</vt:lpstr>
      <vt:lpstr>PowerPoint Presentation</vt:lpstr>
      <vt:lpstr>PowerPoint Presentation</vt:lpstr>
      <vt:lpstr>8. Kết luận &amp; hướng phát triển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Phúc Minh Trương Truyền</dc:creator>
  <cp:lastModifiedBy>Phúc Minh Trương Truyền</cp:lastModifiedBy>
  <cp:revision>9</cp:revision>
  <dcterms:created xsi:type="dcterms:W3CDTF">2025-12-31T01:23:05Z</dcterms:created>
  <dcterms:modified xsi:type="dcterms:W3CDTF">2025-12-31T02:40:39Z</dcterms:modified>
</cp:coreProperties>
</file>